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01" autoAdjust="0"/>
  </p:normalViewPr>
  <p:slideViewPr>
    <p:cSldViewPr snapToGrid="0">
      <p:cViewPr varScale="1">
        <p:scale>
          <a:sx n="65" d="100"/>
          <a:sy n="65" d="100"/>
        </p:scale>
        <p:origin x="12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3363-B2C4-4A29-9FB6-8C66C9B2F3FF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EC262-D29E-4185-A9E3-A93B3B42F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задержка (&lt;1 </a:t>
            </a:r>
            <a:r>
              <a:rPr lang="ru-RU" dirty="0" err="1" smtClean="0"/>
              <a:t>мс</a:t>
            </a:r>
            <a:r>
              <a:rPr lang="ru-RU" dirty="0" smtClean="0"/>
              <a:t>), что критически важно для </a:t>
            </a:r>
            <a:r>
              <a:rPr lang="ru-RU" dirty="0" err="1" smtClean="0"/>
              <a:t>IoT</a:t>
            </a:r>
            <a:r>
              <a:rPr lang="ru-RU" dirty="0" smtClean="0"/>
              <a:t>, автономных транспортных средств и медицины (например, удаленная хирургия).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8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4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23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1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C262-D29E-4185-A9E3-A93B3B42FB3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7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5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35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6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3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7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5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217E0F-EF66-4107-B46A-86CA2A827164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C00D61-B653-472E-B26D-B94A9AEB84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3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Мобильные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Бектемесов</a:t>
            </a:r>
            <a:r>
              <a:rPr lang="ru-RU" dirty="0" smtClean="0"/>
              <a:t> Жоламан </a:t>
            </a:r>
            <a:r>
              <a:rPr lang="ru-RU" dirty="0" err="1" smtClean="0"/>
              <a:t>Ма</a:t>
            </a:r>
            <a:r>
              <a:rPr lang="kk-KZ" dirty="0" smtClean="0"/>
              <a:t>қтағалиұлы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0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Современные тенденции и будущее мобильных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5G и его возможности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Искусственный </a:t>
            </a:r>
            <a:r>
              <a:rPr lang="ru-RU" dirty="0"/>
              <a:t>интеллект и машинное </a:t>
            </a:r>
            <a:r>
              <a:rPr lang="ru-RU" dirty="0" smtClean="0"/>
              <a:t>обучение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b="1" dirty="0" smtClean="0"/>
              <a:t>Мобильная безопасность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Биометрическая идентификация.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Шифрование данных</a:t>
            </a:r>
            <a:r>
              <a:rPr lang="ru-RU" dirty="0" smtClean="0"/>
              <a:t>.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Экологическая </a:t>
            </a:r>
            <a:r>
              <a:rPr lang="ru-RU" dirty="0"/>
              <a:t>устойчивость</a:t>
            </a:r>
          </a:p>
        </p:txBody>
      </p:sp>
      <p:pic>
        <p:nvPicPr>
          <p:cNvPr id="6146" name="Picture 2" descr="Биометрическая Идентификация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15" y="1737360"/>
            <a:ext cx="3820502" cy="382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то такое шифрование и как оно работает? - Kingston Technolog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4"/>
          <a:stretch/>
        </p:blipFill>
        <p:spPr bwMode="auto">
          <a:xfrm>
            <a:off x="1217270" y="4377846"/>
            <a:ext cx="6613745" cy="21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Современные тенденции и будущее мобильных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5G и его возможности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Искусственный </a:t>
            </a:r>
            <a:r>
              <a:rPr lang="ru-RU" dirty="0"/>
              <a:t>интеллект и машинное </a:t>
            </a:r>
            <a:r>
              <a:rPr lang="ru-RU" dirty="0" smtClean="0"/>
              <a:t>обучение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Мобильная безопасность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b="1" dirty="0" smtClean="0"/>
              <a:t>Экологическая устойчивость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Утилизация старых устройств.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err="1"/>
              <a:t>Энергоэффективные</a:t>
            </a:r>
            <a:r>
              <a:rPr lang="ru-RU" dirty="0"/>
              <a:t> технологии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3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Семинар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749300" lvl="3" indent="3270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Какие мобильные технологии вы используете ежедневно?</a:t>
            </a:r>
          </a:p>
          <a:p>
            <a:pPr marL="749300" lvl="3" indent="3270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Какие приложения наиболее </a:t>
            </a:r>
            <a:r>
              <a:rPr lang="ru-RU" sz="3200" dirty="0" smtClean="0"/>
              <a:t>популярны?</a:t>
            </a:r>
            <a:endParaRPr lang="ru-RU" sz="3200" dirty="0"/>
          </a:p>
          <a:p>
            <a:pPr marL="749300" lvl="3" indent="3270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Как вы видите будущее мобильных технологий?</a:t>
            </a:r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90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Кейс-анализ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9300" lvl="3" indent="0">
              <a:buClr>
                <a:schemeClr val="accent3"/>
              </a:buClr>
              <a:buNone/>
            </a:pPr>
            <a:r>
              <a:rPr lang="ru-RU" sz="3200" dirty="0" smtClean="0"/>
              <a:t>Анализ экосистемы </a:t>
            </a:r>
            <a:r>
              <a:rPr lang="ru-RU" sz="3200" dirty="0"/>
              <a:t>мобильного приложения </a:t>
            </a:r>
            <a:r>
              <a:rPr lang="ru-RU" sz="3200" dirty="0" smtClean="0"/>
              <a:t>(</a:t>
            </a:r>
            <a:r>
              <a:rPr lang="en-US" sz="3200" dirty="0" err="1" smtClean="0"/>
              <a:t>Glovo</a:t>
            </a:r>
            <a:r>
              <a:rPr lang="en-US" sz="3200" dirty="0" smtClean="0"/>
              <a:t>, </a:t>
            </a:r>
            <a:r>
              <a:rPr lang="en-US" sz="3200" dirty="0" err="1" smtClean="0"/>
              <a:t>Onay</a:t>
            </a:r>
            <a:r>
              <a:rPr lang="ru-RU" sz="3200" dirty="0" smtClean="0"/>
              <a:t>, </a:t>
            </a:r>
            <a:r>
              <a:rPr lang="ru-RU" sz="3200" dirty="0" err="1"/>
              <a:t>WhatsApp</a:t>
            </a:r>
            <a:r>
              <a:rPr lang="ru-RU" sz="3200" dirty="0"/>
              <a:t>).</a:t>
            </a:r>
          </a:p>
          <a:p>
            <a:pPr marL="749300" lvl="3" indent="3270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Какие компоненты технологий используются?</a:t>
            </a:r>
          </a:p>
          <a:p>
            <a:pPr marL="749300" lvl="3" indent="3270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3200" dirty="0"/>
              <a:t>Какие проблемы </a:t>
            </a:r>
            <a:r>
              <a:rPr lang="ru-RU" sz="3200" dirty="0" smtClean="0"/>
              <a:t>решает </a:t>
            </a:r>
            <a:r>
              <a:rPr lang="ru-RU" sz="3200" dirty="0"/>
              <a:t>приложение?</a:t>
            </a:r>
          </a:p>
        </p:txBody>
      </p:sp>
    </p:spTree>
    <p:extLst>
      <p:ext uri="{BB962C8B-B14F-4D97-AF65-F5344CB8AC3E}">
        <p14:creationId xmlns:p14="http://schemas.microsoft.com/office/powerpoint/2010/main" val="32965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51" y="233532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Состав</a:t>
            </a:r>
            <a:r>
              <a:rPr lang="kk-KZ" dirty="0"/>
              <a:t>ь</a:t>
            </a:r>
            <a:r>
              <a:rPr lang="ru-RU" dirty="0" smtClean="0"/>
              <a:t>те список </a:t>
            </a:r>
            <a:r>
              <a:rPr lang="ru-RU" dirty="0"/>
              <a:t>функций идеального мобильного приложения для </a:t>
            </a:r>
            <a:r>
              <a:rPr lang="ru-RU" dirty="0" smtClean="0"/>
              <a:t>студентов</a:t>
            </a:r>
            <a:br>
              <a:rPr lang="ru-RU" dirty="0" smtClean="0"/>
            </a:br>
            <a:r>
              <a:rPr lang="ru-RU" dirty="0" smtClean="0"/>
              <a:t>(Приложение </a:t>
            </a:r>
            <a:r>
              <a:rPr lang="en-US" dirty="0" err="1" smtClean="0"/>
              <a:t>Univer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9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 лекции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Ознакомить </a:t>
            </a:r>
            <a:r>
              <a:rPr lang="ru-RU" dirty="0"/>
              <a:t>студентов с основными понятиями и историей развития мобильных технологий.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Рассмотреть текущие тенденции и области применения.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Обозначить цели и задачи 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9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1. Введение в мобильные </a:t>
            </a:r>
            <a:r>
              <a:rPr lang="ru-RU" b="1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Определение мобильных технологий:</a:t>
            </a:r>
            <a:endParaRPr lang="ru-RU" dirty="0"/>
          </a:p>
          <a:p>
            <a:pPr marL="182563" lvl="1" indent="36036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Совокупность технологий, обеспечивающих мобильность пользователей и устройств, позволяя осуществлять беспроводную передачу данных.</a:t>
            </a:r>
          </a:p>
          <a:p>
            <a:pPr marL="182563" lvl="1" indent="36036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Примеры: мобильные телефоны, планшеты, носимые устройства, </a:t>
            </a:r>
            <a:r>
              <a:rPr lang="ru-RU" dirty="0" err="1"/>
              <a:t>IoT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Смартфоны, мобильные телефоны и аксессуары купить недорого с доставкой -  itmag.kz - Алматы, Казахст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r="16683"/>
          <a:stretch/>
        </p:blipFill>
        <p:spPr bwMode="auto">
          <a:xfrm>
            <a:off x="409575" y="3268769"/>
            <a:ext cx="31813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 лучших планшетов в 2020 году: выбор ZOOM. Cтатьи, тесты, обз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268769"/>
            <a:ext cx="26003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Что такое носимые технологии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268769"/>
            <a:ext cx="5368412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Краткая история развития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1G - </a:t>
            </a:r>
            <a:r>
              <a:rPr lang="ru-RU" dirty="0"/>
              <a:t>аналоговая </a:t>
            </a:r>
            <a:r>
              <a:rPr lang="ru-RU" dirty="0" smtClean="0"/>
              <a:t>связь: 1980-х</a:t>
            </a:r>
            <a:r>
              <a:rPr lang="ru-RU" dirty="0"/>
              <a:t>, </a:t>
            </a:r>
            <a:r>
              <a:rPr lang="ru-RU" dirty="0" smtClean="0"/>
              <a:t>использовалась исключительно </a:t>
            </a:r>
            <a:r>
              <a:rPr lang="ru-RU" dirty="0"/>
              <a:t>для голосовых звонков, ограниченная емкость сети, низкое качество связи, отсутствие защиты данных.)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2G - цифровая связь (GSM, SMS): начало 1990-х, использование цифрового </a:t>
            </a:r>
            <a:r>
              <a:rPr lang="ru-RU" dirty="0"/>
              <a:t>кодирования для звонков, что улучшило качество и </a:t>
            </a:r>
            <a:r>
              <a:rPr lang="ru-RU" dirty="0" smtClean="0"/>
              <a:t>безопасность, </a:t>
            </a:r>
            <a:r>
              <a:rPr lang="ru-RU" dirty="0"/>
              <a:t>(SMS) и услуги передачи данных </a:t>
            </a:r>
            <a:r>
              <a:rPr lang="ru-RU" dirty="0" smtClean="0"/>
              <a:t>GPRS.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3G - мобильный интернет: 2000-е, высокая </a:t>
            </a:r>
            <a:r>
              <a:rPr lang="ru-RU" dirty="0" err="1" smtClean="0"/>
              <a:t>скоростиь</a:t>
            </a:r>
            <a:r>
              <a:rPr lang="ru-RU" dirty="0" smtClean="0"/>
              <a:t> </a:t>
            </a:r>
            <a:r>
              <a:rPr lang="ru-RU" dirty="0"/>
              <a:t>передачи данных (до 2 </a:t>
            </a:r>
            <a:r>
              <a:rPr lang="ru-RU" dirty="0" smtClean="0"/>
              <a:t>Мбит/с), поддержка </a:t>
            </a:r>
            <a:r>
              <a:rPr lang="ru-RU" dirty="0" err="1" smtClean="0"/>
              <a:t>видеозвонков</a:t>
            </a:r>
            <a:r>
              <a:rPr lang="ru-RU" dirty="0" smtClean="0"/>
              <a:t> </a:t>
            </a:r>
            <a:r>
              <a:rPr lang="ru-RU" dirty="0"/>
              <a:t>и доступа к </a:t>
            </a:r>
            <a:r>
              <a:rPr lang="ru-RU" dirty="0" smtClean="0"/>
              <a:t>интернету, расширение использования </a:t>
            </a:r>
            <a:r>
              <a:rPr lang="ru-RU" dirty="0"/>
              <a:t>мобильных приложений</a:t>
            </a:r>
            <a:endParaRPr lang="ru-RU" dirty="0" smtClean="0"/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4G - </a:t>
            </a:r>
            <a:r>
              <a:rPr lang="ru-RU" dirty="0"/>
              <a:t>высокоскоростная передача </a:t>
            </a:r>
            <a:r>
              <a:rPr lang="ru-RU" dirty="0" smtClean="0"/>
              <a:t>данных: 2010-е, </a:t>
            </a:r>
            <a:r>
              <a:rPr lang="ru-RU" dirty="0"/>
              <a:t>Стандарты LTE и </a:t>
            </a:r>
            <a:r>
              <a:rPr lang="ru-RU" dirty="0" err="1" smtClean="0"/>
              <a:t>WiMAX</a:t>
            </a:r>
            <a:r>
              <a:rPr lang="ru-RU" dirty="0" smtClean="0"/>
              <a:t>, скорость до </a:t>
            </a:r>
            <a:r>
              <a:rPr lang="ru-RU" dirty="0"/>
              <a:t>1 </a:t>
            </a:r>
            <a:r>
              <a:rPr lang="ru-RU" dirty="0" smtClean="0"/>
              <a:t>Гбит/с.</a:t>
            </a:r>
            <a:r>
              <a:rPr lang="ru-RU" dirty="0"/>
              <a:t> Поддержка потокового видео в HD, онлайн-игр, облачных </a:t>
            </a:r>
            <a:r>
              <a:rPr lang="ru-RU" dirty="0" smtClean="0"/>
              <a:t>сервисов</a:t>
            </a:r>
            <a:endParaRPr lang="ru-RU" dirty="0"/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5G - низкая </a:t>
            </a:r>
            <a:r>
              <a:rPr lang="ru-RU" dirty="0"/>
              <a:t>задержка, </a:t>
            </a:r>
            <a:r>
              <a:rPr lang="ru-RU" dirty="0" err="1"/>
              <a:t>IoT</a:t>
            </a:r>
            <a:r>
              <a:rPr lang="ru-RU" dirty="0"/>
              <a:t>, массовая передача </a:t>
            </a:r>
            <a:r>
              <a:rPr lang="ru-RU" dirty="0" smtClean="0"/>
              <a:t>данных: 2020-е, </a:t>
            </a:r>
            <a:r>
              <a:rPr lang="ru-RU" dirty="0"/>
              <a:t>скорость до </a:t>
            </a:r>
            <a:r>
              <a:rPr lang="ru-RU" dirty="0" smtClean="0"/>
              <a:t>10 Гбит/с,  </a:t>
            </a:r>
            <a:r>
              <a:rPr lang="ru-RU" dirty="0"/>
              <a:t>низкая </a:t>
            </a:r>
            <a:r>
              <a:rPr lang="ru-RU" dirty="0" smtClean="0"/>
              <a:t>задержка (</a:t>
            </a:r>
            <a:r>
              <a:rPr lang="en-US" dirty="0" smtClean="0"/>
              <a:t>&lt;</a:t>
            </a:r>
            <a:r>
              <a:rPr lang="ru-RU" dirty="0" smtClean="0"/>
              <a:t>1мс)</a:t>
            </a:r>
            <a:r>
              <a:rPr lang="kk-KZ" dirty="0" smtClean="0"/>
              <a:t>, в</a:t>
            </a:r>
            <a:r>
              <a:rPr lang="ru-RU" dirty="0" err="1" smtClean="0"/>
              <a:t>озможность</a:t>
            </a:r>
            <a:r>
              <a:rPr lang="ru-RU" dirty="0" smtClean="0"/>
              <a:t> </a:t>
            </a:r>
            <a:r>
              <a:rPr lang="ru-RU" dirty="0"/>
              <a:t>подключения огромного числа устройств одновременно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5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Почему мобильные технологии важны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Увеличение числа пользователей смартфонов.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Влияние на социальную и экономическую жизнь.</a:t>
            </a:r>
          </a:p>
          <a:p>
            <a:pPr marL="182563" indent="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Рост мобильных приложений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Основные компоненты мобильных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250307"/>
            <a:ext cx="7501477" cy="321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Аппаратное </a:t>
            </a:r>
            <a:r>
              <a:rPr lang="ru-RU" b="1" dirty="0" smtClean="0"/>
              <a:t>обеспечение:</a:t>
            </a:r>
            <a:endParaRPr lang="ru-RU" dirty="0" smtClean="0"/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Мобильные устройства (телефоны, планшеты, носимые устройства).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Датчики</a:t>
            </a:r>
            <a:r>
              <a:rPr lang="ru-RU" dirty="0"/>
              <a:t>: GPS, акселерометр, гироскоп, NFC.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Программное обеспечение:</a:t>
            </a:r>
            <a:endParaRPr lang="ru-RU" dirty="0"/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Операционные системы (</a:t>
            </a:r>
            <a:r>
              <a:rPr lang="ru-RU" dirty="0" err="1"/>
              <a:t>Android</a:t>
            </a:r>
            <a:r>
              <a:rPr lang="ru-RU" dirty="0"/>
              <a:t>, </a:t>
            </a:r>
            <a:r>
              <a:rPr lang="ru-RU" dirty="0" err="1"/>
              <a:t>iOS</a:t>
            </a:r>
            <a:r>
              <a:rPr lang="ru-RU" dirty="0"/>
              <a:t>, </a:t>
            </a:r>
            <a:r>
              <a:rPr lang="ru-RU" dirty="0" err="1"/>
              <a:t>HarmonyOS</a:t>
            </a:r>
            <a:r>
              <a:rPr lang="ru-RU" dirty="0"/>
              <a:t>).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Мобильные приложения и их экосистемы.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Инфраструктура:</a:t>
            </a:r>
            <a:endParaRPr lang="ru-RU" dirty="0"/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Базовые станции и мобильные сети (LTE, 5G).</a:t>
            </a:r>
          </a:p>
          <a:p>
            <a:pPr lvl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Облачные технологии для хранения и обработки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7027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Современные тенденции и будущее мобильных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5G и его </a:t>
            </a:r>
            <a:r>
              <a:rPr lang="ru-RU" dirty="0" smtClean="0"/>
              <a:t>возможности</a:t>
            </a:r>
            <a:endParaRPr lang="ru-RU" dirty="0"/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Искусственный </a:t>
            </a:r>
            <a:r>
              <a:rPr lang="ru-RU" dirty="0"/>
              <a:t>интеллект и машинное </a:t>
            </a:r>
            <a:r>
              <a:rPr lang="ru-RU" dirty="0" smtClean="0"/>
              <a:t>обучение</a:t>
            </a:r>
            <a:endParaRPr lang="ru-RU" dirty="0"/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Мобильная безопасность</a:t>
            </a:r>
            <a:endParaRPr lang="ru-RU" dirty="0"/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 smtClean="0"/>
              <a:t>Экологическая устойчивость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Современные тенденции и будущее мобильных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b="1" dirty="0"/>
              <a:t>5G и его </a:t>
            </a:r>
            <a:r>
              <a:rPr lang="ru-RU" b="1" dirty="0" smtClean="0"/>
              <a:t>возможности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Поддержка интернета вещей (</a:t>
            </a:r>
            <a:r>
              <a:rPr lang="ru-RU" dirty="0" err="1"/>
              <a:t>IoT</a:t>
            </a:r>
            <a:r>
              <a:rPr lang="ru-RU" dirty="0"/>
              <a:t>).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Умные города и автономные автомобили</a:t>
            </a:r>
            <a:r>
              <a:rPr lang="ru-RU" dirty="0" smtClean="0"/>
              <a:t>.</a:t>
            </a:r>
            <a:endParaRPr lang="ru-RU" dirty="0"/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Искусственный интеллект и машинное обучение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Мобильная безопасность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Экологическая устойчивость</a:t>
            </a:r>
          </a:p>
        </p:txBody>
      </p:sp>
      <p:pic>
        <p:nvPicPr>
          <p:cNvPr id="4" name="Picture 2" descr="Традиционные сети против IoT-сетей : В чем разница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5" y="2917628"/>
            <a:ext cx="5624371" cy="32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Умные города на примере Сеула и Стокгольма - презентация онлай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123567" y="2917628"/>
            <a:ext cx="6324099" cy="32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Современные тенденции и будущее мобильных </a:t>
            </a:r>
            <a:r>
              <a:rPr lang="ru-RU" b="1" dirty="0" smtClean="0"/>
              <a:t>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5G и его возможности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b="1" dirty="0" smtClean="0"/>
              <a:t>Искусственный </a:t>
            </a:r>
            <a:r>
              <a:rPr lang="ru-RU" b="1" dirty="0"/>
              <a:t>интеллект и машинное </a:t>
            </a:r>
            <a:r>
              <a:rPr lang="ru-RU" b="1" dirty="0" smtClean="0"/>
              <a:t>обучение</a:t>
            </a:r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Интеграция голосовых помощников (</a:t>
            </a:r>
            <a:r>
              <a:rPr lang="ru-RU" dirty="0" err="1"/>
              <a:t>Siri</a:t>
            </a:r>
            <a:r>
              <a:rPr lang="ru-RU" dirty="0"/>
              <a:t>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 smtClean="0"/>
              <a:t>Assistant</a:t>
            </a:r>
            <a:r>
              <a:rPr lang="ru-RU" dirty="0" smtClean="0"/>
              <a:t>, Алиса).</a:t>
            </a:r>
            <a:endParaRPr lang="ru-RU" dirty="0"/>
          </a:p>
          <a:p>
            <a:pPr marL="630238" lvl="1" indent="263525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dirty="0"/>
              <a:t>Персонализированные рекомендации</a:t>
            </a:r>
            <a:r>
              <a:rPr lang="ru-RU" dirty="0" smtClean="0"/>
              <a:t>.</a:t>
            </a:r>
            <a:endParaRPr lang="ru-RU" dirty="0"/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Мобильная безопасность</a:t>
            </a:r>
          </a:p>
          <a:p>
            <a:pPr marL="639763" indent="-457200">
              <a:buClr>
                <a:schemeClr val="accent3"/>
              </a:buClr>
              <a:buFont typeface="+mj-lt"/>
              <a:buAutoNum type="arabicPeriod"/>
            </a:pPr>
            <a:r>
              <a:rPr lang="ru-RU" dirty="0"/>
              <a:t>Экологическая устойчивость</a:t>
            </a:r>
          </a:p>
        </p:txBody>
      </p:sp>
      <p:pic>
        <p:nvPicPr>
          <p:cNvPr id="5122" name="Picture 2" descr="Netflix Review | PCM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18764" r="16229" b="19268"/>
          <a:stretch/>
        </p:blipFill>
        <p:spPr bwMode="auto">
          <a:xfrm>
            <a:off x="281354" y="3352800"/>
            <a:ext cx="5612307" cy="2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лосовой поиск: что это и как применить в бизнес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2" y="3352800"/>
            <a:ext cx="5040923" cy="28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512</Words>
  <Application>Microsoft Office PowerPoint</Application>
  <PresentationFormat>Широкоэкранный</PresentationFormat>
  <Paragraphs>82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Ретро</vt:lpstr>
      <vt:lpstr>Мобильные технологии</vt:lpstr>
      <vt:lpstr>Цели лекции:</vt:lpstr>
      <vt:lpstr>1. Введение в мобильные технологии</vt:lpstr>
      <vt:lpstr>Краткая история развития:</vt:lpstr>
      <vt:lpstr>Почему мобильные технологии важны?</vt:lpstr>
      <vt:lpstr>Основные компоненты мобильных технологий</vt:lpstr>
      <vt:lpstr>Современные тенденции и будущее мобильных технологий</vt:lpstr>
      <vt:lpstr>Современные тенденции и будущее мобильных технологий</vt:lpstr>
      <vt:lpstr>Современные тенденции и будущее мобильных технологий</vt:lpstr>
      <vt:lpstr>Современные тенденции и будущее мобильных технологий</vt:lpstr>
      <vt:lpstr>Современные тенденции и будущее мобильных технологий</vt:lpstr>
      <vt:lpstr>Семинар 1.</vt:lpstr>
      <vt:lpstr>Кейс-анализ</vt:lpstr>
      <vt:lpstr> Составьте список функций идеального мобильного приложения для студентов (Приложение Univer)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Мобильные технологии</dc:title>
  <dc:creator>Жоламан</dc:creator>
  <cp:lastModifiedBy>Жоламан</cp:lastModifiedBy>
  <cp:revision>7</cp:revision>
  <dcterms:created xsi:type="dcterms:W3CDTF">2025-01-21T06:35:07Z</dcterms:created>
  <dcterms:modified xsi:type="dcterms:W3CDTF">2025-01-21T08:01:52Z</dcterms:modified>
</cp:coreProperties>
</file>